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2" r:id="rId4"/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2" Type="http://schemas.openxmlformats.org/officeDocument/2006/relationships/slide" Target="slides/slide6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d9fc01f8a_2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d9fc01f8a_2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d9fc01f8a_2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0d9fc01f8a_2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0d9fc01f8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0d9fc01f8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Imagenet contain “everyday objects”, not really astronomy-related 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avoid data leakage we have a full </a:t>
            </a:r>
            <a:r>
              <a:rPr lang="en"/>
              <a:t>table</a:t>
            </a:r>
            <a:r>
              <a:rPr lang="en"/>
              <a:t> of all 30000 thousand images with distinct </a:t>
            </a:r>
            <a:r>
              <a:rPr lang="en"/>
              <a:t>celestial</a:t>
            </a:r>
            <a:r>
              <a:rPr lang="en"/>
              <a:t> coordinates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0d9fc01f8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0d9fc01f8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how Original paper did not do any LP or FT - hence our work will be an extension to this.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0d9fc01f8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0d9fc01f8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 code for data preprocessing b/c </a:t>
            </a:r>
            <a:r>
              <a:rPr lang="en">
                <a:solidFill>
                  <a:schemeClr val="dk1"/>
                </a:solidFill>
              </a:rPr>
              <a:t>n</a:t>
            </a:r>
            <a:r>
              <a:rPr lang="en">
                <a:solidFill>
                  <a:schemeClr val="dk1"/>
                </a:solidFill>
              </a:rPr>
              <a:t>ot all of the images are of the same size so we’ll have to do some data preprocessing to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 code for data scrapping or collection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Mentioned about PLAN-STARSS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If we go with PLAN-STARSS, no label -&gt; have to find a way to map the label from HASHDB over.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e003db3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0e003db3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Slide">
  <p:cSld name="Text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464880" y="364080"/>
            <a:ext cx="3272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72AE"/>
              </a:buClr>
              <a:buSzPts val="2900"/>
              <a:buFont typeface="Arial"/>
              <a:buNone/>
              <a:defRPr b="1" i="0" sz="2900" u="none" cap="none" strike="noStrike">
                <a:solidFill>
                  <a:srgbClr val="3172A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464880" y="852050"/>
            <a:ext cx="32727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body"/>
          </p:nvPr>
        </p:nvSpPr>
        <p:spPr>
          <a:xfrm>
            <a:off x="1052665" y="1426642"/>
            <a:ext cx="6074100" cy="28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i="0" u="none" cap="none" strike="noStrike">
                <a:solidFill>
                  <a:srgbClr val="595959"/>
                </a:solidFill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i="0" sz="1200" u="none" cap="none" strike="noStrike">
                <a:solidFill>
                  <a:srgbClr val="595959"/>
                </a:solidFill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i="0" sz="800" u="none" cap="none" strike="noStrike">
                <a:solidFill>
                  <a:srgbClr val="595959"/>
                </a:solidFill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i="0" sz="800" u="none" cap="none" strike="noStrike">
                <a:solidFill>
                  <a:srgbClr val="595959"/>
                </a:solidFill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i="0" sz="800" u="none" cap="none" strike="noStrike">
                <a:solidFill>
                  <a:srgbClr val="595959"/>
                </a:solidFill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i="0" sz="800" u="none" cap="none" strike="noStrike">
                <a:solidFill>
                  <a:srgbClr val="595959"/>
                </a:solidFill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i="0" sz="800" u="none" cap="none" strike="noStrike">
                <a:solidFill>
                  <a:srgbClr val="595959"/>
                </a:solidFill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800"/>
              <a:buNone/>
              <a:defRPr i="0" sz="800" u="none" cap="none" strike="noStrike">
                <a:solidFill>
                  <a:srgbClr val="59595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s Slide">
  <p:cSld name="Bullet Points Slide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468137" y="366439"/>
            <a:ext cx="3272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72AE"/>
              </a:buClr>
              <a:buSzPts val="2900"/>
              <a:buFont typeface="Arial"/>
              <a:buNone/>
              <a:defRPr b="1" i="0" sz="2900" u="none" cap="none" strike="noStrike">
                <a:solidFill>
                  <a:srgbClr val="3172A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1" name="Google Shape;51;p12"/>
          <p:cNvSpPr txBox="1"/>
          <p:nvPr>
            <p:ph idx="1" type="body"/>
          </p:nvPr>
        </p:nvSpPr>
        <p:spPr>
          <a:xfrm>
            <a:off x="468138" y="845023"/>
            <a:ext cx="32727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12"/>
          <p:cNvSpPr txBox="1"/>
          <p:nvPr>
            <p:ph idx="2" type="body"/>
          </p:nvPr>
        </p:nvSpPr>
        <p:spPr>
          <a:xfrm>
            <a:off x="829550" y="1351691"/>
            <a:ext cx="2705100" cy="30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55600" lvl="0" marL="457200" marR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NTR"/>
              <a:buChar char="-"/>
              <a:defRPr b="0" i="0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TR"/>
              <a:buChar char="-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s/Charts">
  <p:cSld name="Graphs/Charts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464024" y="361666"/>
            <a:ext cx="32619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72AE"/>
              </a:buClr>
              <a:buSzPts val="2900"/>
              <a:buFont typeface="Arial"/>
              <a:buNone/>
              <a:defRPr b="1" i="0" sz="2900" u="none" cap="none" strike="noStrike">
                <a:solidFill>
                  <a:srgbClr val="3172A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464024" y="838703"/>
            <a:ext cx="32892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Slide">
  <p:cSld name="Table Slid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467436" y="362829"/>
            <a:ext cx="3270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72AE"/>
              </a:buClr>
              <a:buSzPts val="2900"/>
              <a:buFont typeface="Arial"/>
              <a:buNone/>
              <a:defRPr b="1" i="0" sz="2900" u="none" cap="none" strike="noStrike">
                <a:solidFill>
                  <a:srgbClr val="3172A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467436" y="829102"/>
            <a:ext cx="31239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Screen Image Slide">
  <p:cSld name="Full Screen Image Slid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Image placeholder " id="60" name="Google Shape;60;p15"/>
          <p:cNvSpPr/>
          <p:nvPr>
            <p:ph idx="2" type="pic"/>
          </p:nvPr>
        </p:nvSpPr>
        <p:spPr>
          <a:xfrm>
            <a:off x="0" y="0"/>
            <a:ext cx="9144000" cy="45915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7508174" y="0"/>
            <a:ext cx="1635900" cy="736200"/>
          </a:xfrm>
          <a:prstGeom prst="rect">
            <a:avLst/>
          </a:prstGeom>
          <a:solidFill>
            <a:srgbClr val="3172A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Image Slide">
  <p:cSld name="3 Image Slid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>
            <p:ph idx="2" type="pic"/>
          </p:nvPr>
        </p:nvSpPr>
        <p:spPr>
          <a:xfrm>
            <a:off x="260810" y="241697"/>
            <a:ext cx="4236300" cy="21570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/>
          <p:nvPr>
            <p:ph idx="3" type="pic"/>
          </p:nvPr>
        </p:nvSpPr>
        <p:spPr>
          <a:xfrm>
            <a:off x="260810" y="2601899"/>
            <a:ext cx="4236300" cy="19893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6"/>
          <p:cNvSpPr/>
          <p:nvPr>
            <p:ph idx="4" type="pic"/>
          </p:nvPr>
        </p:nvSpPr>
        <p:spPr>
          <a:xfrm>
            <a:off x="4647010" y="241697"/>
            <a:ext cx="4128000" cy="4349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7508174" y="0"/>
            <a:ext cx="1635900" cy="736200"/>
          </a:xfrm>
          <a:prstGeom prst="rect">
            <a:avLst/>
          </a:prstGeom>
          <a:solidFill>
            <a:srgbClr val="3172A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s Slide">
  <p:cSld name="Bullet Points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468137" y="366439"/>
            <a:ext cx="3272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72AE"/>
              </a:buClr>
              <a:buSzPts val="2900"/>
              <a:buFont typeface="Arial"/>
              <a:buNone/>
              <a:defRPr b="1" i="0" sz="2900" u="none" cap="none" strike="noStrike">
                <a:solidFill>
                  <a:srgbClr val="3172A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468138" y="845023"/>
            <a:ext cx="32727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2" type="body"/>
          </p:nvPr>
        </p:nvSpPr>
        <p:spPr>
          <a:xfrm>
            <a:off x="829550" y="1351691"/>
            <a:ext cx="2705100" cy="30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55600" lvl="0" marL="457200" marR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NTR"/>
              <a:buChar char="-"/>
              <a:defRPr b="0" i="0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TR"/>
              <a:buChar char="-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s/Charts">
  <p:cSld name="Graphs/Chart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464024" y="361666"/>
            <a:ext cx="32619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72AE"/>
              </a:buClr>
              <a:buSzPts val="2900"/>
              <a:buFont typeface="Arial"/>
              <a:buNone/>
              <a:defRPr b="1" i="0" sz="2900" u="none" cap="none" strike="noStrike">
                <a:solidFill>
                  <a:srgbClr val="3172A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64024" y="838703"/>
            <a:ext cx="32892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Slide">
  <p:cSld name="Table Slid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467436" y="362829"/>
            <a:ext cx="32706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72AE"/>
              </a:buClr>
              <a:buSzPts val="2900"/>
              <a:buFont typeface="Arial"/>
              <a:buNone/>
              <a:defRPr b="1" i="0" sz="2900" u="none" cap="none" strike="noStrike">
                <a:solidFill>
                  <a:srgbClr val="3172A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467436" y="829102"/>
            <a:ext cx="31239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Screen Image Slide">
  <p:cSld name="Full Screen Imag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Image placeholder " id="25" name="Google Shape;25;p6"/>
          <p:cNvSpPr/>
          <p:nvPr>
            <p:ph idx="2" type="pic"/>
          </p:nvPr>
        </p:nvSpPr>
        <p:spPr>
          <a:xfrm>
            <a:off x="0" y="0"/>
            <a:ext cx="9144000" cy="45915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7508174" y="0"/>
            <a:ext cx="1635900" cy="736200"/>
          </a:xfrm>
          <a:prstGeom prst="rect">
            <a:avLst/>
          </a:prstGeom>
          <a:solidFill>
            <a:srgbClr val="3172A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Image Slide">
  <p:cSld name="3 Image Slid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/>
          <p:nvPr>
            <p:ph idx="2" type="pic"/>
          </p:nvPr>
        </p:nvSpPr>
        <p:spPr>
          <a:xfrm>
            <a:off x="260810" y="241697"/>
            <a:ext cx="4236300" cy="21570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7"/>
          <p:cNvSpPr/>
          <p:nvPr>
            <p:ph idx="3" type="pic"/>
          </p:nvPr>
        </p:nvSpPr>
        <p:spPr>
          <a:xfrm>
            <a:off x="260810" y="2601899"/>
            <a:ext cx="4236300" cy="1989300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7"/>
          <p:cNvSpPr/>
          <p:nvPr>
            <p:ph idx="4" type="pic"/>
          </p:nvPr>
        </p:nvSpPr>
        <p:spPr>
          <a:xfrm>
            <a:off x="4647010" y="241697"/>
            <a:ext cx="4128000" cy="4349700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7508174" y="0"/>
            <a:ext cx="1635900" cy="736200"/>
          </a:xfrm>
          <a:prstGeom prst="rect">
            <a:avLst/>
          </a:prstGeom>
          <a:solidFill>
            <a:srgbClr val="3172A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34" name="Google Shape;34;p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Slide">
  <p:cSld name="Text Slide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464880" y="364080"/>
            <a:ext cx="32727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72AE"/>
              </a:buClr>
              <a:buSzPts val="2900"/>
              <a:buFont typeface="Arial"/>
              <a:buNone/>
              <a:defRPr b="1" i="0" sz="2900" u="none" cap="none" strike="noStrike">
                <a:solidFill>
                  <a:srgbClr val="3172A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464880" y="852050"/>
            <a:ext cx="32727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11"/>
          <p:cNvSpPr txBox="1"/>
          <p:nvPr>
            <p:ph idx="2" type="body"/>
          </p:nvPr>
        </p:nvSpPr>
        <p:spPr>
          <a:xfrm>
            <a:off x="1052665" y="1426642"/>
            <a:ext cx="6074100" cy="28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8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application&#10;&#10;Description automatically generated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 rot="10800000">
            <a:off x="-2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6299" y="4755392"/>
            <a:ext cx="574314" cy="2468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1"/>
          <p:cNvCxnSpPr/>
          <p:nvPr/>
        </p:nvCxnSpPr>
        <p:spPr>
          <a:xfrm>
            <a:off x="958390" y="4732145"/>
            <a:ext cx="0" cy="300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" name="Google Shape;9;p1"/>
          <p:cNvSpPr txBox="1"/>
          <p:nvPr/>
        </p:nvSpPr>
        <p:spPr>
          <a:xfrm>
            <a:off x="1060847" y="4743833"/>
            <a:ext cx="31683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of Computer Science</a:t>
            </a:r>
            <a:endParaRPr sz="11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application&#10;&#10;Description automatically generated" id="41" name="Google Shape;41;p1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 rot="10800000">
            <a:off x="-2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6299" y="4755392"/>
            <a:ext cx="574314" cy="2468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" name="Google Shape;43;p10"/>
          <p:cNvCxnSpPr/>
          <p:nvPr/>
        </p:nvCxnSpPr>
        <p:spPr>
          <a:xfrm>
            <a:off x="958390" y="4732145"/>
            <a:ext cx="0" cy="3003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4" name="Google Shape;44;p10"/>
          <p:cNvSpPr txBox="1"/>
          <p:nvPr/>
        </p:nvSpPr>
        <p:spPr>
          <a:xfrm>
            <a:off x="1060847" y="4743833"/>
            <a:ext cx="31683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of Computer Science</a:t>
            </a:r>
            <a:endParaRPr sz="11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adsabs.harvard.edu/abs/2016arXiv160307042P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57200" y="1351700"/>
            <a:ext cx="3712800" cy="2823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Joseph Hadidjojo: CV, ML classes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Tung Pham: ML, CV class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Arman Muratbayev: ML classes, current CV student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7"/>
          <p:cNvSpPr txBox="1"/>
          <p:nvPr>
            <p:ph type="title"/>
          </p:nvPr>
        </p:nvSpPr>
        <p:spPr>
          <a:xfrm>
            <a:off x="457195" y="381050"/>
            <a:ext cx="8229600" cy="40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172AE"/>
                </a:solidFill>
              </a:rPr>
              <a:t>Transfer Learning</a:t>
            </a:r>
            <a:r>
              <a:rPr lang="en" sz="2400"/>
              <a:t> for </a:t>
            </a:r>
            <a:r>
              <a:rPr lang="en" sz="2400">
                <a:solidFill>
                  <a:srgbClr val="3172AE"/>
                </a:solidFill>
              </a:rPr>
              <a:t>Planetary Nebulae Classification </a:t>
            </a:r>
            <a:endParaRPr sz="2400"/>
          </a:p>
        </p:txBody>
      </p:sp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457200" y="928250"/>
            <a:ext cx="8229600" cy="3291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Reproducibility</a:t>
            </a:r>
            <a:r>
              <a:rPr lang="en"/>
              <a:t> Study *</a:t>
            </a:r>
            <a:endParaRPr/>
          </a:p>
        </p:txBody>
      </p:sp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0000" y="1013450"/>
            <a:ext cx="4407220" cy="308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idx="2" type="body"/>
          </p:nvPr>
        </p:nvSpPr>
        <p:spPr>
          <a:xfrm>
            <a:off x="457200" y="1045800"/>
            <a:ext cx="8229600" cy="305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/>
              <a:t>Goal: </a:t>
            </a:r>
            <a:br>
              <a:rPr lang="en" sz="1600"/>
            </a:br>
            <a:r>
              <a:rPr lang="en" sz="1600"/>
              <a:t>Given </a:t>
            </a:r>
            <a:r>
              <a:rPr b="1" lang="en" sz="1600"/>
              <a:t>Deep Space Images of </a:t>
            </a:r>
            <a:r>
              <a:rPr b="1" lang="en" sz="1600"/>
              <a:t>Elliptical</a:t>
            </a:r>
            <a:r>
              <a:rPr b="1" lang="en" sz="1600"/>
              <a:t> Objects</a:t>
            </a:r>
            <a:r>
              <a:rPr lang="en" sz="1600"/>
              <a:t>, classify </a:t>
            </a:r>
            <a:r>
              <a:rPr b="1" lang="en" sz="1600"/>
              <a:t>True PNe</a:t>
            </a:r>
            <a:r>
              <a:rPr lang="en" sz="1600"/>
              <a:t> or </a:t>
            </a:r>
            <a:r>
              <a:rPr b="1" lang="en" sz="1600"/>
              <a:t>Rejected PNe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/>
              <a:t>Input:</a:t>
            </a:r>
            <a:br>
              <a:rPr lang="en" sz="1600"/>
            </a:br>
            <a:r>
              <a:rPr b="1" lang="en" sz="1600"/>
              <a:t>256x256x3</a:t>
            </a:r>
            <a:r>
              <a:rPr lang="en" sz="1600"/>
              <a:t> (RGB) Images as Tensor of float64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/>
              <a:t>Output:</a:t>
            </a:r>
            <a:br>
              <a:rPr lang="en" sz="1600"/>
            </a:br>
            <a:r>
              <a:rPr lang="en" sz="1600"/>
              <a:t>Binary Classification (</a:t>
            </a:r>
            <a:r>
              <a:rPr b="1" lang="en" sz="1600"/>
              <a:t>True</a:t>
            </a:r>
            <a:r>
              <a:rPr lang="en" sz="1600"/>
              <a:t> or </a:t>
            </a:r>
            <a:r>
              <a:rPr b="1" lang="en" sz="1600"/>
              <a:t>Rejected</a:t>
            </a:r>
            <a:r>
              <a:rPr lang="en" sz="1600"/>
              <a:t>)</a:t>
            </a:r>
            <a:endParaRPr sz="1600"/>
          </a:p>
        </p:txBody>
      </p:sp>
      <p:sp>
        <p:nvSpPr>
          <p:cNvPr id="80" name="Google Shape;80;p18"/>
          <p:cNvSpPr txBox="1"/>
          <p:nvPr>
            <p:ph type="title"/>
          </p:nvPr>
        </p:nvSpPr>
        <p:spPr>
          <a:xfrm>
            <a:off x="457195" y="381050"/>
            <a:ext cx="8229600" cy="40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172AE"/>
                </a:solidFill>
              </a:rPr>
              <a:t>Planetary Nebulae (PNe) Classification</a:t>
            </a:r>
            <a:endParaRPr sz="2400"/>
          </a:p>
        </p:txBody>
      </p:sp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7425" y="3125150"/>
            <a:ext cx="1270499" cy="1270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860" y="3125150"/>
            <a:ext cx="6102564" cy="127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464876" y="364075"/>
            <a:ext cx="7716600" cy="87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and Evaluation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457200" y="1201000"/>
            <a:ext cx="8229600" cy="2885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HASH-PN dataset (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Parker, et. al., 2016</a:t>
            </a:r>
            <a:r>
              <a:rPr lang="en" sz="1600"/>
              <a:t>)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"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Over 30,000 Images, 5426 Labeled</a:t>
            </a:r>
            <a:endParaRPr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8/1/1 split of train/val/test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Employ strict partitioning to prevent leakage </a:t>
            </a:r>
            <a:br>
              <a:rPr lang="en"/>
            </a:br>
            <a:r>
              <a:rPr lang="en"/>
              <a:t>(based on coordinates)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89" name="Google Shape;8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726" y="3073126"/>
            <a:ext cx="5458499" cy="118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6000" y="457650"/>
            <a:ext cx="2830151" cy="24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464880" y="364080"/>
            <a:ext cx="3272700" cy="87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0"/>
          <p:cNvSpPr txBox="1"/>
          <p:nvPr>
            <p:ph idx="2" type="body"/>
          </p:nvPr>
        </p:nvSpPr>
        <p:spPr>
          <a:xfrm>
            <a:off x="464875" y="1426650"/>
            <a:ext cx="8161200" cy="2885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Candidate Methods:</a:t>
            </a:r>
            <a:endParaRPr b="1"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Baseline pre-trained models</a:t>
            </a:r>
            <a:r>
              <a:rPr lang="en"/>
              <a:t> on ImageNet1k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InceptionResNetV2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DenseNet201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ResNet50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Perform</a:t>
            </a:r>
            <a:r>
              <a:rPr b="1" lang="en"/>
              <a:t> Linear Probing</a:t>
            </a:r>
            <a:r>
              <a:rPr lang="en"/>
              <a:t> on the best performing baseline model*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Perform </a:t>
            </a:r>
            <a:r>
              <a:rPr b="1" lang="en"/>
              <a:t>(possibly Full) Fine-Tuning </a:t>
            </a:r>
            <a:r>
              <a:rPr lang="en"/>
              <a:t>on the best performing baseline model*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Preliminary Hypothesis: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Fine-Tuning </a:t>
            </a:r>
            <a:r>
              <a:rPr lang="en"/>
              <a:t>will outperform Baseline and Linear Probing due to large Domain-Shift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7F7F7F"/>
                </a:solidFill>
              </a:rPr>
              <a:t>*Extensions to Original Paper</a:t>
            </a:r>
            <a:endParaRPr sz="1000">
              <a:solidFill>
                <a:srgbClr val="7F7F7F"/>
              </a:solidFill>
            </a:endParaRPr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464880" y="852050"/>
            <a:ext cx="3272700" cy="235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Reproducibility</a:t>
            </a:r>
            <a:r>
              <a:rPr lang="en" sz="1200"/>
              <a:t> Study*</a:t>
            </a:r>
            <a:endParaRPr sz="1200"/>
          </a:p>
        </p:txBody>
      </p:sp>
      <p:pic>
        <p:nvPicPr>
          <p:cNvPr id="98" name="Google Shape;98;p20"/>
          <p:cNvPicPr preferRelativeResize="0"/>
          <p:nvPr/>
        </p:nvPicPr>
        <p:blipFill rotWithShape="1">
          <a:blip r:embed="rId3">
            <a:alphaModFix/>
          </a:blip>
          <a:srcRect b="0" l="0" r="12049" t="0"/>
          <a:stretch/>
        </p:blipFill>
        <p:spPr>
          <a:xfrm>
            <a:off x="5774075" y="364075"/>
            <a:ext cx="2259224" cy="212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464880" y="364080"/>
            <a:ext cx="3272700" cy="471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464880" y="852050"/>
            <a:ext cx="3272700" cy="346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1"/>
          <p:cNvSpPr txBox="1"/>
          <p:nvPr>
            <p:ph idx="2" type="body"/>
          </p:nvPr>
        </p:nvSpPr>
        <p:spPr>
          <a:xfrm>
            <a:off x="464875" y="1426650"/>
            <a:ext cx="7885800" cy="2885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AutoNum type="arabicPeriod"/>
            </a:pPr>
            <a:r>
              <a:rPr b="1" lang="en"/>
              <a:t>No Public code availability</a:t>
            </a:r>
            <a:r>
              <a:rPr lang="en"/>
              <a:t> (but simple &amp; straightforward methodology)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Action: Write preliminary code and identify possible blockers/deviations from source.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Attempted: Contact Authors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AutoNum type="arabicPeriod"/>
            </a:pPr>
            <a:r>
              <a:rPr b="1" lang="en"/>
              <a:t>Bulk </a:t>
            </a:r>
            <a:r>
              <a:rPr b="1" lang="en"/>
              <a:t>Dataset Access (No API) and cumbersome Interface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Action: Better familiarization of Interface and initial scrapping attempt.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black cat is sitting in front of a laptop computer . (Provided by Tenor)"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0075" y="3037300"/>
            <a:ext cx="1459750" cy="144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172AE"/>
                </a:solidFill>
              </a:rPr>
              <a:t>Questions?</a:t>
            </a:r>
            <a:endParaRPr>
              <a:solidFill>
                <a:srgbClr val="3172AE"/>
              </a:solidFill>
            </a:endParaRPr>
          </a:p>
        </p:txBody>
      </p:sp>
      <p:pic>
        <p:nvPicPr>
          <p:cNvPr descr="a cat is laying down in front of a colorful background with the words omgcatsinspace written below it (Provided by Tenor)"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5726" y="2733825"/>
            <a:ext cx="1012550" cy="11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ank Slid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lank Slid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3072AE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